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56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Tipo de asesorías y violencia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3.8646038385826774E-2"/>
          <c:y val="0.1149258664538714"/>
          <c:w val="0.9363539616141732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Hoja1!$A$2:$A$11</c:f>
              <c:strCache>
                <c:ptCount val="10"/>
                <c:pt idx="0">
                  <c:v>Guarda y Custodia, pensión</c:v>
                </c:pt>
                <c:pt idx="1">
                  <c:v>Divorcio</c:v>
                </c:pt>
                <c:pt idx="2">
                  <c:v>Actualizacion pension</c:v>
                </c:pt>
                <c:pt idx="3">
                  <c:v>Violencia Familiar </c:v>
                </c:pt>
                <c:pt idx="4">
                  <c:v>Concubinato </c:v>
                </c:pt>
                <c:pt idx="5">
                  <c:v>Otra </c:v>
                </c:pt>
                <c:pt idx="7">
                  <c:v>Economica </c:v>
                </c:pt>
                <c:pt idx="8">
                  <c:v>Psicologica   </c:v>
                </c:pt>
                <c:pt idx="9">
                  <c:v>No aplica 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7">
                  <c:v>4</c:v>
                </c:pt>
                <c:pt idx="8">
                  <c:v>7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3-4BE8-9204-3515CE4162C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Hoja1!$A$2:$A$11</c:f>
              <c:strCache>
                <c:ptCount val="10"/>
                <c:pt idx="0">
                  <c:v>Guarda y Custodia, pensión</c:v>
                </c:pt>
                <c:pt idx="1">
                  <c:v>Divorcio</c:v>
                </c:pt>
                <c:pt idx="2">
                  <c:v>Actualizacion pension</c:v>
                </c:pt>
                <c:pt idx="3">
                  <c:v>Violencia Familiar </c:v>
                </c:pt>
                <c:pt idx="4">
                  <c:v>Concubinato </c:v>
                </c:pt>
                <c:pt idx="5">
                  <c:v>Otra </c:v>
                </c:pt>
                <c:pt idx="7">
                  <c:v>Economica </c:v>
                </c:pt>
                <c:pt idx="8">
                  <c:v>Psicologica   </c:v>
                </c:pt>
                <c:pt idx="9">
                  <c:v>No aplica </c:v>
                </c:pt>
              </c:strCache>
            </c:strRef>
          </c:cat>
          <c:val>
            <c:numRef>
              <c:f>Hoja1!$C$2:$C$11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1-E793-4BE8-9204-3515CE4162C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lumMod val="114000"/>
                  </a:schemeClr>
                </a:gs>
                <a:gs pos="100000">
                  <a:schemeClr val="accent6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Hoja1!$A$2:$A$11</c:f>
              <c:strCache>
                <c:ptCount val="10"/>
                <c:pt idx="0">
                  <c:v>Guarda y Custodia, pensión</c:v>
                </c:pt>
                <c:pt idx="1">
                  <c:v>Divorcio</c:v>
                </c:pt>
                <c:pt idx="2">
                  <c:v>Actualizacion pension</c:v>
                </c:pt>
                <c:pt idx="3">
                  <c:v>Violencia Familiar </c:v>
                </c:pt>
                <c:pt idx="4">
                  <c:v>Concubinato </c:v>
                </c:pt>
                <c:pt idx="5">
                  <c:v>Otra </c:v>
                </c:pt>
                <c:pt idx="7">
                  <c:v>Economica </c:v>
                </c:pt>
                <c:pt idx="8">
                  <c:v>Psicologica   </c:v>
                </c:pt>
                <c:pt idx="9">
                  <c:v>No aplica </c:v>
                </c:pt>
              </c:strCache>
            </c:strRef>
          </c:cat>
          <c:val>
            <c:numRef>
              <c:f>Hoja1!$D$2:$D$11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2-E793-4BE8-9204-3515CE4162C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82803608"/>
        <c:axId val="482805248"/>
      </c:barChart>
      <c:catAx>
        <c:axId val="4828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5248"/>
        <c:crosses val="autoZero"/>
        <c:auto val="1"/>
        <c:lblAlgn val="ctr"/>
        <c:lblOffset val="100"/>
        <c:noMultiLvlLbl val="0"/>
      </c:catAx>
      <c:valAx>
        <c:axId val="4828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Tipo de asesorías y violencia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3.8646038385826774E-2"/>
          <c:y val="0.1149258664538714"/>
          <c:w val="0.9363539616141732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Guarda y Custodia, pensión</c:v>
                </c:pt>
                <c:pt idx="1">
                  <c:v>Divorcio</c:v>
                </c:pt>
                <c:pt idx="2">
                  <c:v>Otro </c:v>
                </c:pt>
                <c:pt idx="4">
                  <c:v>Economica </c:v>
                </c:pt>
                <c:pt idx="5">
                  <c:v>Psicologica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3-4BE8-9204-3515CE4162C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Guarda y Custodia, pensión</c:v>
                </c:pt>
                <c:pt idx="1">
                  <c:v>Divorcio</c:v>
                </c:pt>
                <c:pt idx="2">
                  <c:v>Otro </c:v>
                </c:pt>
                <c:pt idx="4">
                  <c:v>Economica </c:v>
                </c:pt>
                <c:pt idx="5">
                  <c:v>Psicologica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E793-4BE8-9204-3515CE4162C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lumMod val="114000"/>
                  </a:schemeClr>
                </a:gs>
                <a:gs pos="100000">
                  <a:schemeClr val="accent6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Guarda y Custodia, pensión</c:v>
                </c:pt>
                <c:pt idx="1">
                  <c:v>Divorcio</c:v>
                </c:pt>
                <c:pt idx="2">
                  <c:v>Otro </c:v>
                </c:pt>
                <c:pt idx="4">
                  <c:v>Economica </c:v>
                </c:pt>
                <c:pt idx="5">
                  <c:v>Psicologica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E793-4BE8-9204-3515CE4162C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82803608"/>
        <c:axId val="482805248"/>
      </c:barChart>
      <c:catAx>
        <c:axId val="4828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5248"/>
        <c:crosses val="autoZero"/>
        <c:auto val="1"/>
        <c:lblAlgn val="ctr"/>
        <c:lblOffset val="100"/>
        <c:noMultiLvlLbl val="0"/>
      </c:catAx>
      <c:valAx>
        <c:axId val="4828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Tipo de asesorías y violencia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3.8646038385826774E-2"/>
          <c:y val="0.1149258664538714"/>
          <c:w val="0.9363539616141732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 </c:v>
                </c:pt>
                <c:pt idx="6">
                  <c:v>Economica </c:v>
                </c:pt>
                <c:pt idx="7">
                  <c:v>Psicologica   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3-4BE8-9204-3515CE4162C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 </c:v>
                </c:pt>
                <c:pt idx="6">
                  <c:v>Economica </c:v>
                </c:pt>
                <c:pt idx="7">
                  <c:v>Psicologica   </c:v>
                </c:pt>
              </c:strCache>
            </c:strRef>
          </c:cat>
          <c:val>
            <c:numRef>
              <c:f>Hoja1!$C$2:$C$9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E793-4BE8-9204-3515CE4162C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lumMod val="114000"/>
                  </a:schemeClr>
                </a:gs>
                <a:gs pos="100000">
                  <a:schemeClr val="accent6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 </c:v>
                </c:pt>
                <c:pt idx="6">
                  <c:v>Economica </c:v>
                </c:pt>
                <c:pt idx="7">
                  <c:v>Psicologica   </c:v>
                </c:pt>
              </c:strCache>
            </c:strRef>
          </c:cat>
          <c:val>
            <c:numRef>
              <c:f>Hoja1!$D$2:$D$9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E793-4BE8-9204-3515CE4162C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82803608"/>
        <c:axId val="482805248"/>
      </c:barChart>
      <c:catAx>
        <c:axId val="4828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5248"/>
        <c:crosses val="autoZero"/>
        <c:auto val="1"/>
        <c:lblAlgn val="ctr"/>
        <c:lblOffset val="100"/>
        <c:noMultiLvlLbl val="0"/>
      </c:catAx>
      <c:valAx>
        <c:axId val="4828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794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5699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9564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5807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7740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0118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4519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905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909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742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936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705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8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086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7941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342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223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0B79FC5-B816-4B51-B9AF-16248F175DC7}" type="datetimeFigureOut">
              <a:rPr lang="es-MX" smtClean="0"/>
              <a:t>17/04/2024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819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ECE61-8FDB-4F4B-8349-AF269A90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pPr algn="ctr"/>
            <a:r>
              <a:rPr lang="es-MX" b="1" dirty="0">
                <a:latin typeface="Agency FB" panose="020B0503020202020204" pitchFamily="34" charset="0"/>
              </a:rPr>
              <a:t>Estadística del mes de ENERO 2024 Área Jurídica </a:t>
            </a:r>
          </a:p>
        </p:txBody>
      </p:sp>
    </p:spTree>
    <p:extLst>
      <p:ext uri="{BB962C8B-B14F-4D97-AF65-F5344CB8AC3E}">
        <p14:creationId xmlns:p14="http://schemas.microsoft.com/office/powerpoint/2010/main" val="181394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EE52DA-2344-4C95-98BE-4AA682D2A598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1996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ECE61-8FDB-4F4B-8349-AF269A90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8690" y="1629979"/>
            <a:ext cx="9144000" cy="2387600"/>
          </a:xfrm>
        </p:spPr>
        <p:txBody>
          <a:bodyPr/>
          <a:lstStyle/>
          <a:p>
            <a:pPr algn="ctr"/>
            <a:r>
              <a:rPr lang="es-MX" b="1" dirty="0">
                <a:latin typeface="Agency FB" panose="020B0503020202020204" pitchFamily="34" charset="0"/>
              </a:rPr>
              <a:t>Estadística del mes de FEBRERO 2024 Área Jurídica </a:t>
            </a:r>
          </a:p>
        </p:txBody>
      </p:sp>
    </p:spTree>
    <p:extLst>
      <p:ext uri="{BB962C8B-B14F-4D97-AF65-F5344CB8AC3E}">
        <p14:creationId xmlns:p14="http://schemas.microsoft.com/office/powerpoint/2010/main" val="26481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EE52DA-2344-4C95-98BE-4AA682D2A598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146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ECE61-8FDB-4F4B-8349-AF269A90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pPr algn="ctr"/>
            <a:r>
              <a:rPr lang="es-MX" b="1" dirty="0">
                <a:latin typeface="Agency FB" panose="020B0503020202020204" pitchFamily="34" charset="0"/>
              </a:rPr>
              <a:t>Estadística del mes de MARZO 2024 Área Jurídica </a:t>
            </a:r>
          </a:p>
        </p:txBody>
      </p:sp>
    </p:spTree>
    <p:extLst>
      <p:ext uri="{BB962C8B-B14F-4D97-AF65-F5344CB8AC3E}">
        <p14:creationId xmlns:p14="http://schemas.microsoft.com/office/powerpoint/2010/main" val="277603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EE52DA-2344-4C95-98BE-4AA682D2A598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2235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</Words>
  <Application>Microsoft Office PowerPoint</Application>
  <PresentationFormat>Panorámica</PresentationFormat>
  <Paragraphs>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Agency FB</vt:lpstr>
      <vt:lpstr>Arial</vt:lpstr>
      <vt:lpstr>Century Gothic</vt:lpstr>
      <vt:lpstr>Wingdings 3</vt:lpstr>
      <vt:lpstr>Ion</vt:lpstr>
      <vt:lpstr>Estadística del mes de ENERO 2024 Área Jurídica </vt:lpstr>
      <vt:lpstr>Presentación de PowerPoint</vt:lpstr>
      <vt:lpstr>Estadística del mes de FEBRERO 2024 Área Jurídica </vt:lpstr>
      <vt:lpstr>Presentación de PowerPoint</vt:lpstr>
      <vt:lpstr>Estadística del mes de MARZO 2024 Área Jurídica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del mes de ENERO 2024 Área Jurídica </dc:title>
  <dc:creator>Instancia Municipal de la mujer</dc:creator>
  <cp:lastModifiedBy>Instancia Municipal de la mujer</cp:lastModifiedBy>
  <cp:revision>1</cp:revision>
  <dcterms:created xsi:type="dcterms:W3CDTF">2024-04-17T09:25:53Z</dcterms:created>
  <dcterms:modified xsi:type="dcterms:W3CDTF">2024-04-17T09:30:37Z</dcterms:modified>
</cp:coreProperties>
</file>